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6" r:id="rId2"/>
  </p:sldMasterIdLst>
  <p:sldIdLst>
    <p:sldId id="256" r:id="rId3"/>
    <p:sldId id="257" r:id="rId4"/>
    <p:sldId id="264" r:id="rId5"/>
    <p:sldId id="258" r:id="rId6"/>
    <p:sldId id="260" r:id="rId7"/>
    <p:sldId id="265" r:id="rId8"/>
    <p:sldId id="266" r:id="rId9"/>
    <p:sldId id="261" r:id="rId10"/>
    <p:sldId id="267" r:id="rId11"/>
    <p:sldId id="268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0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8649870-DB79-4AA4-96D2-63DB7F3DF9C6}" type="datetimeFigureOut">
              <a:rPr lang="en-GB" smtClean="0"/>
              <a:pPr/>
              <a:t>12/06/2024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941DDB9-4E83-47E1-B779-7E8C8D27F64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A drone flying in the sky&#10;&#10;Description automatically generated">
            <a:extLst>
              <a:ext uri="{FF2B5EF4-FFF2-40B4-BE49-F238E27FC236}">
                <a16:creationId xmlns:a16="http://schemas.microsoft.com/office/drawing/2014/main" id="{E4E144A9-CDA3-EBBA-E278-DA80A8688B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6088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49870-DB79-4AA4-96D2-63DB7F3DF9C6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1DDB9-4E83-47E1-B779-7E8C8D27F6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4580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49870-DB79-4AA4-96D2-63DB7F3DF9C6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1DDB9-4E83-47E1-B779-7E8C8D27F6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115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1004F-7436-195E-5B53-ADC3F0585E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C22E35-4B31-5DCA-356B-64B17BCB08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AE771-6ECC-31EC-804B-4E589CB18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12CC0-F09C-A76D-5F27-EEB6AAD3C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D72D1-04C2-A618-286C-4C5F60452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10565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E8BC3-F61E-5326-3D77-E7391BBDA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42FD6-B6AF-2AB9-07B4-6DF12F36D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580D3-A69B-9839-13B6-C4839D2F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69AB7-288B-B34D-BD61-45AB0BC65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5E6E1-80DF-4119-5FD4-298C3EE56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0921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C88AF-DF79-34F3-986B-B6D45CB3A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C1841-3AEE-5342-AE2F-BE52247C1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3FED2-032F-3E8E-FA1F-23F9A8DDA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0DE9F-3E4A-FAB1-3EBA-9229118A9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4310A-325B-BBF2-D4D9-73865B68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185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27D8A-2C2C-A0C1-0CC1-95964C3A6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8A29A-05A8-2CDB-D3E4-299183A2CD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DCA48-BF4D-3B40-0EA5-BD28C3D33E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4C0B9-5021-F601-A661-819B261EF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599911-64AD-7985-FEB2-3925235AF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09F89E-0EC4-D125-6593-345D91780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9295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E1AAC-65C9-AD5D-39D4-7E9A43503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52C6EB-AEEE-0F0C-29B8-629D5305D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E2A77-A028-C9B6-14D9-35FCB3CFC1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4B9584-9C01-D14C-AB93-27304BE44C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C227BE-0F3D-C33B-2E05-8E14768CD9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5B7431-D04B-CDCB-2A20-E7C749E3E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B818-A60D-D1A2-3D00-0DE9E0953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B5AFFC-FB65-8832-6BBD-E02A271A7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18369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0DA3E-3509-B54A-F1A5-F3D07B2F1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76598D-24E7-2CD9-0BBA-9FDA4E19C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56D8DB-3B7C-F1F6-27D3-23C11B2ED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27F18F-8D6B-792E-0514-A58D35719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10791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A6F9E3-9E02-B06D-C1CE-EA96C37FE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06BBDB-D10F-D43B-F7CA-B03D1794A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A30B5-6C77-C64C-42D9-24B7338B9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357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27599-6C0C-F1C2-217B-8B01764DC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A3034-5083-B32C-60E0-DDEC24A97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3AF43-6F67-46BE-FB6F-EA7CB58D7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03203C-DC13-0970-94AD-346F30740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2AFADC-BC8B-B42D-026E-6881B0527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AA913-7CE8-0A44-3F6D-2900769FA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9828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rone flying in the sky&#10;&#10;Description automatically generated">
            <a:extLst>
              <a:ext uri="{FF2B5EF4-FFF2-40B4-BE49-F238E27FC236}">
                <a16:creationId xmlns:a16="http://schemas.microsoft.com/office/drawing/2014/main" id="{467F8665-F4F4-A3DC-C9C9-6F04990DE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692075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141506"/>
            <a:ext cx="8595360" cy="5038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49870-DB79-4AA4-96D2-63DB7F3DF9C6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1DDB9-4E83-47E1-B779-7E8C8D27F6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19976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8D740-817F-07CE-7E33-EA5D9CAC3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A7E91B-85C5-A623-CB6A-E435462C5E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0771EA-DD5B-AE98-5C1A-1CC5E2B79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8680F-EB98-43F1-9206-4638488D7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0A289-F67C-107D-E1BC-9AA29E5BA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9D3D5-BB9D-ED8A-FED7-1AAA8BC8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808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59A6D-F0CC-8F48-BB66-1460AC04F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23D77E-36A0-73C7-587D-6F2ECD1EB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80DEA-67DF-E493-A7D1-2CE5E5DD4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AF520-2911-5CDE-91CB-26093443B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7F439-5A76-9EA6-BA4B-F33B4C61F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70597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83D19C-DB62-660D-C2CC-C7FE9A09F5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A1ED90-325E-60C7-9AFC-E18CB04B2E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81510-294B-6E40-E6A7-FB49F6F17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99BDB-451A-ACD8-2FCD-1C7BC1CD7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5F292-C7CD-5C78-7D23-0E262D894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3910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49870-DB79-4AA4-96D2-63DB7F3DF9C6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1DDB9-4E83-47E1-B779-7E8C8D27F64F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63879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49870-DB79-4AA4-96D2-63DB7F3DF9C6}" type="datetimeFigureOut">
              <a:rPr lang="en-GB" smtClean="0"/>
              <a:pPr/>
              <a:t>12/06/2024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1DDB9-4E83-47E1-B779-7E8C8D27F64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9886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49870-DB79-4AA4-96D2-63DB7F3DF9C6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1DDB9-4E83-47E1-B779-7E8C8D27F6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5913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49870-DB79-4AA4-96D2-63DB7F3DF9C6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1DDB9-4E83-47E1-B779-7E8C8D27F6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5457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49870-DB79-4AA4-96D2-63DB7F3DF9C6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1DDB9-4E83-47E1-B779-7E8C8D27F6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403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49870-DB79-4AA4-96D2-63DB7F3DF9C6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1DDB9-4E83-47E1-B779-7E8C8D27F6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761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49870-DB79-4AA4-96D2-63DB7F3DF9C6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1DDB9-4E83-47E1-B779-7E8C8D27F6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658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8649870-DB79-4AA4-96D2-63DB7F3DF9C6}" type="datetimeFigureOut">
              <a:rPr lang="en-GB" smtClean="0"/>
              <a:pPr/>
              <a:t>12/06/2024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941DDB9-4E83-47E1-B779-7E8C8D27F64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86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B5CF61-67E1-04BC-ADCE-FE5EF6E07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3E3FD-6F86-6C59-B990-1D8B9622B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D72D8-0541-1FD9-BD8E-63C6FA4FAE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B9E37-55C4-4808-A133-A7E5BF665258}" type="datetimeFigureOut">
              <a:rPr lang="en-GB" smtClean="0"/>
              <a:t>12/06/2024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A5107A-54F0-5DCB-D29A-D191C758F6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47393-C68D-A7EA-DC52-F2527DCD9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E879B-D547-4A8C-89BE-6A503E08AB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302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01205-1C7A-5DF6-7097-56E97BD4BD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Intruder Aircraft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F9B630-7041-B722-AE41-53370947C8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Tom Evans</a:t>
            </a:r>
          </a:p>
        </p:txBody>
      </p:sp>
    </p:spTree>
    <p:extLst>
      <p:ext uri="{BB962C8B-B14F-4D97-AF65-F5344CB8AC3E}">
        <p14:creationId xmlns:p14="http://schemas.microsoft.com/office/powerpoint/2010/main" val="165008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7ED9-AF01-DDD0-8F5E-27ABEFE15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with YOLO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1820B-CD41-8149-E493-95BCFFF1B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3" y="1297641"/>
            <a:ext cx="3471492" cy="2131360"/>
          </a:xfrm>
        </p:spPr>
        <p:txBody>
          <a:bodyPr/>
          <a:lstStyle/>
          <a:p>
            <a:r>
              <a:rPr lang="en-GB" dirty="0"/>
              <a:t>Metrics logged with ClearML</a:t>
            </a:r>
          </a:p>
          <a:p>
            <a:r>
              <a:rPr lang="en-GB" dirty="0"/>
              <a:t>Plots generated with both YOLO and ClearML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2E37AC-AA3E-4FEC-4995-497BA7D6F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3197" y="1123950"/>
            <a:ext cx="5774775" cy="22389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FBF88C-AD27-395F-A592-4D9C34E8376F}"/>
              </a:ext>
            </a:extLst>
          </p:cNvPr>
          <p:cNvSpPr txBox="1"/>
          <p:nvPr/>
        </p:nvSpPr>
        <p:spPr>
          <a:xfrm>
            <a:off x="5787364" y="3372005"/>
            <a:ext cx="37331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Validation Plots for mAP50 and mAP50-95 – ClearML plot</a:t>
            </a:r>
          </a:p>
        </p:txBody>
      </p:sp>
      <p:pic>
        <p:nvPicPr>
          <p:cNvPr id="11" name="Picture 10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D02099D4-53D5-5848-0A01-86E3E5C815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67" t="12361" r="27978"/>
          <a:stretch/>
        </p:blipFill>
        <p:spPr>
          <a:xfrm>
            <a:off x="6031005" y="3806633"/>
            <a:ext cx="3855073" cy="2526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CBDA7A-4AD7-F009-2FB0-9A87AF4A37FB}"/>
              </a:ext>
            </a:extLst>
          </p:cNvPr>
          <p:cNvSpPr txBox="1"/>
          <p:nvPr/>
        </p:nvSpPr>
        <p:spPr>
          <a:xfrm>
            <a:off x="6769920" y="6333565"/>
            <a:ext cx="23772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Example F1 plot generated by YOLO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F2D5217-23DF-F793-E72A-AC2C42EDEC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442" y="3618226"/>
            <a:ext cx="3458058" cy="257210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54D324B-C4AB-2E08-E577-507479D14CA9}"/>
              </a:ext>
            </a:extLst>
          </p:cNvPr>
          <p:cNvSpPr txBox="1"/>
          <p:nvPr/>
        </p:nvSpPr>
        <p:spPr>
          <a:xfrm>
            <a:off x="1920290" y="6195933"/>
            <a:ext cx="17623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YOLO Metrics Dictionary</a:t>
            </a:r>
          </a:p>
        </p:txBody>
      </p:sp>
    </p:spTree>
    <p:extLst>
      <p:ext uri="{BB962C8B-B14F-4D97-AF65-F5344CB8AC3E}">
        <p14:creationId xmlns:p14="http://schemas.microsoft.com/office/powerpoint/2010/main" val="7152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C129D-0438-AA95-9910-E5B0873D4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Total number of 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B0E37-74A0-7186-DC70-0D485DB03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Total number of individual ClearML tasks, not including prototyping or debugging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Image Classifications with Keras: 1926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Object Detection with YOLO:	270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3550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91F86-A3D3-1F4A-2739-1ECC3FEA6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C1DEB-F89A-0E64-0A16-CEBDFCC90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1" y="1141506"/>
            <a:ext cx="9692639" cy="5038631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Use external computation services like Lyceum or Microsoft Azure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Expand Augmentation methods. For example: HSV shifts (background image!)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Expand beyond image utilising YOLO real-time object detection. </a:t>
            </a:r>
          </a:p>
        </p:txBody>
      </p:sp>
    </p:spTree>
    <p:extLst>
      <p:ext uri="{BB962C8B-B14F-4D97-AF65-F5344CB8AC3E}">
        <p14:creationId xmlns:p14="http://schemas.microsoft.com/office/powerpoint/2010/main" val="730408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5B46F-916C-58B4-824A-26BC05A3A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Dataset 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65FD2-17CD-ECFB-E1A7-9C18867F0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509963"/>
            <a:ext cx="5698396" cy="4670174"/>
          </a:xfrm>
        </p:spPr>
        <p:txBody>
          <a:bodyPr>
            <a:normAutofit/>
          </a:bodyPr>
          <a:lstStyle/>
          <a:p>
            <a:r>
              <a:rPr lang="en-GB" dirty="0"/>
              <a:t>Dataset Samples mirrored AVODDS and YOLO format</a:t>
            </a:r>
          </a:p>
          <a:p>
            <a:endParaRPr lang="en-GB" dirty="0"/>
          </a:p>
          <a:p>
            <a:r>
              <a:rPr lang="en-GB" dirty="0"/>
              <a:t>Augmented Image and Label given unique filename based on original Image</a:t>
            </a:r>
          </a:p>
          <a:p>
            <a:endParaRPr lang="en-GB" sz="1600" dirty="0"/>
          </a:p>
          <a:p>
            <a:endParaRPr lang="en-GB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3D79AC-7979-29A0-D18B-572BD3784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6560" y="814247"/>
            <a:ext cx="1990779" cy="210577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6EFC3F-593E-2D82-BBBA-A89F3D14B259}"/>
              </a:ext>
            </a:extLst>
          </p:cNvPr>
          <p:cNvSpPr txBox="1"/>
          <p:nvPr/>
        </p:nvSpPr>
        <p:spPr>
          <a:xfrm>
            <a:off x="8328190" y="2920017"/>
            <a:ext cx="19907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Augmented Dataset Directory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716B9F-11CA-5859-0BE9-92F5A27D9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2856" y="4025378"/>
            <a:ext cx="5191850" cy="1619476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0A4B88B-FCE3-8977-393B-B0FF5F05DE53}"/>
              </a:ext>
            </a:extLst>
          </p:cNvPr>
          <p:cNvSpPr txBox="1"/>
          <p:nvPr/>
        </p:nvSpPr>
        <p:spPr>
          <a:xfrm>
            <a:off x="6923391" y="5641339"/>
            <a:ext cx="19907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Augmented Dataset Directory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5097CAE-0AEF-8575-13BC-EC41DB5240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382" y="4145110"/>
            <a:ext cx="2962688" cy="27626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C56D6CE-13A8-034D-AE35-26EEA8F659CB}"/>
              </a:ext>
            </a:extLst>
          </p:cNvPr>
          <p:cNvSpPr txBox="1"/>
          <p:nvPr/>
        </p:nvSpPr>
        <p:spPr>
          <a:xfrm>
            <a:off x="1148382" y="4411757"/>
            <a:ext cx="29626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Original Bounding Box Co-ordinates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51D6E4C-66D1-6ED4-7E23-7D6C900E98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6961" y="4969142"/>
            <a:ext cx="2934109" cy="257211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A08E6B2-86BC-C32B-298E-72E6895ADFAB}"/>
              </a:ext>
            </a:extLst>
          </p:cNvPr>
          <p:cNvSpPr txBox="1"/>
          <p:nvPr/>
        </p:nvSpPr>
        <p:spPr>
          <a:xfrm>
            <a:off x="1176961" y="5214487"/>
            <a:ext cx="29341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Augmented Bounding Box Co-ordinates</a:t>
            </a:r>
          </a:p>
        </p:txBody>
      </p:sp>
    </p:spTree>
    <p:extLst>
      <p:ext uri="{BB962C8B-B14F-4D97-AF65-F5344CB8AC3E}">
        <p14:creationId xmlns:p14="http://schemas.microsoft.com/office/powerpoint/2010/main" val="3569682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5B46F-916C-58B4-824A-26BC05A3A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Dataset 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65FD2-17CD-ECFB-E1A7-9C18867F0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509963"/>
            <a:ext cx="7249738" cy="4670174"/>
          </a:xfrm>
        </p:spPr>
        <p:txBody>
          <a:bodyPr>
            <a:normAutofit/>
          </a:bodyPr>
          <a:lstStyle/>
          <a:p>
            <a:r>
              <a:rPr lang="en-GB" dirty="0"/>
              <a:t>Dataset samples are stratified by Aircraft and Weather Conditions</a:t>
            </a:r>
          </a:p>
          <a:p>
            <a:r>
              <a:rPr lang="en-GB" dirty="0"/>
              <a:t>Unable to stratify by time of day due to AVOIDDS metadata </a:t>
            </a:r>
          </a:p>
          <a:p>
            <a:endParaRPr lang="en-GB" dirty="0"/>
          </a:p>
          <a:p>
            <a:endParaRPr lang="en-GB" sz="1600" dirty="0"/>
          </a:p>
          <a:p>
            <a:endParaRPr lang="en-GB" sz="1600" dirty="0"/>
          </a:p>
        </p:txBody>
      </p:sp>
      <p:pic>
        <p:nvPicPr>
          <p:cNvPr id="5" name="Picture 4" descr="A plane flying over the ocean&#10;&#10;Description automatically generated">
            <a:extLst>
              <a:ext uri="{FF2B5EF4-FFF2-40B4-BE49-F238E27FC236}">
                <a16:creationId xmlns:a16="http://schemas.microsoft.com/office/drawing/2014/main" id="{CF1459D2-7EA9-BA69-08AF-418AD025F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846" y="3001465"/>
            <a:ext cx="2418522" cy="1360419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CEF03D-A118-C1D7-A469-1C9ACFBE2241}"/>
              </a:ext>
            </a:extLst>
          </p:cNvPr>
          <p:cNvSpPr txBox="1"/>
          <p:nvPr/>
        </p:nvSpPr>
        <p:spPr>
          <a:xfrm>
            <a:off x="4840717" y="4361884"/>
            <a:ext cx="19907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Cloudy Conditions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7E4878-63DD-6B93-E585-D1AD1C12A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872" y="3001465"/>
            <a:ext cx="2418520" cy="1360418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51C2CE4-662F-670E-A884-21D94116B18B}"/>
              </a:ext>
            </a:extLst>
          </p:cNvPr>
          <p:cNvSpPr txBox="1"/>
          <p:nvPr/>
        </p:nvSpPr>
        <p:spPr>
          <a:xfrm>
            <a:off x="1475742" y="4361883"/>
            <a:ext cx="19907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Clear Conditions</a:t>
            </a:r>
          </a:p>
        </p:txBody>
      </p:sp>
      <p:pic>
        <p:nvPicPr>
          <p:cNvPr id="18" name="Picture 17" descr="A bird flying in the sky&#10;&#10;Description automatically generated">
            <a:extLst>
              <a:ext uri="{FF2B5EF4-FFF2-40B4-BE49-F238E27FC236}">
                <a16:creationId xmlns:a16="http://schemas.microsoft.com/office/drawing/2014/main" id="{AD7878C8-ABAF-2504-AD18-70F8FD8D22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404" y="3001465"/>
            <a:ext cx="2418522" cy="1360418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93DB8FF-7B39-5CE0-A60F-825A796D9A66}"/>
              </a:ext>
            </a:extLst>
          </p:cNvPr>
          <p:cNvSpPr txBox="1"/>
          <p:nvPr/>
        </p:nvSpPr>
        <p:spPr>
          <a:xfrm>
            <a:off x="8177275" y="4361882"/>
            <a:ext cx="19907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Disruptive Conditions</a:t>
            </a:r>
          </a:p>
        </p:txBody>
      </p:sp>
      <p:pic>
        <p:nvPicPr>
          <p:cNvPr id="21" name="Picture 20" descr="A plane flying in the sky&#10;&#10;Description automatically generated">
            <a:extLst>
              <a:ext uri="{FF2B5EF4-FFF2-40B4-BE49-F238E27FC236}">
                <a16:creationId xmlns:a16="http://schemas.microsoft.com/office/drawing/2014/main" id="{C35435C9-501C-796E-E0A8-7CB16D757F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0" y="4839155"/>
            <a:ext cx="2418521" cy="1360418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4481955-AA72-A729-4F8A-6A6110A6D34E}"/>
              </a:ext>
            </a:extLst>
          </p:cNvPr>
          <p:cNvSpPr txBox="1"/>
          <p:nvPr/>
        </p:nvSpPr>
        <p:spPr>
          <a:xfrm>
            <a:off x="1475740" y="6164967"/>
            <a:ext cx="19907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Cessna Skyhawk</a:t>
            </a:r>
          </a:p>
        </p:txBody>
      </p:sp>
      <p:pic>
        <p:nvPicPr>
          <p:cNvPr id="24" name="Picture 23" descr="An airplane flying over the ocean&#10;&#10;Description automatically generated">
            <a:extLst>
              <a:ext uri="{FF2B5EF4-FFF2-40B4-BE49-F238E27FC236}">
                <a16:creationId xmlns:a16="http://schemas.microsoft.com/office/drawing/2014/main" id="{5A9594E6-5A75-6CB6-BB0F-D1D48F560E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844" y="4834627"/>
            <a:ext cx="2418521" cy="1360419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AB239E0-4A61-A5E2-9197-C7C98A027A4D}"/>
              </a:ext>
            </a:extLst>
          </p:cNvPr>
          <p:cNvSpPr txBox="1"/>
          <p:nvPr/>
        </p:nvSpPr>
        <p:spPr>
          <a:xfrm>
            <a:off x="4840712" y="6160438"/>
            <a:ext cx="19907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Boeing 737-800</a:t>
            </a:r>
          </a:p>
        </p:txBody>
      </p:sp>
      <p:pic>
        <p:nvPicPr>
          <p:cNvPr id="27" name="Picture 26" descr="A plane flying in the sky&#10;&#10;Description automatically generated">
            <a:extLst>
              <a:ext uri="{FF2B5EF4-FFF2-40B4-BE49-F238E27FC236}">
                <a16:creationId xmlns:a16="http://schemas.microsoft.com/office/drawing/2014/main" id="{B90277E6-4086-AA34-D1C6-52DB4796AF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403" y="4834627"/>
            <a:ext cx="2418521" cy="1360418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DCF34C0-E2BB-64C0-5991-1F46AED9273C}"/>
              </a:ext>
            </a:extLst>
          </p:cNvPr>
          <p:cNvSpPr txBox="1"/>
          <p:nvPr/>
        </p:nvSpPr>
        <p:spPr>
          <a:xfrm>
            <a:off x="8203317" y="6180137"/>
            <a:ext cx="19907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King Air C90</a:t>
            </a:r>
          </a:p>
        </p:txBody>
      </p:sp>
    </p:spTree>
    <p:extLst>
      <p:ext uri="{BB962C8B-B14F-4D97-AF65-F5344CB8AC3E}">
        <p14:creationId xmlns:p14="http://schemas.microsoft.com/office/powerpoint/2010/main" val="2919610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6BD29-5537-8E59-5E64-2A39AC303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Augmentation Examples</a:t>
            </a:r>
          </a:p>
        </p:txBody>
      </p:sp>
      <p:pic>
        <p:nvPicPr>
          <p:cNvPr id="4" name="Picture 3" descr="A plane flying in the sky&#10;&#10;Description automatically generated">
            <a:extLst>
              <a:ext uri="{FF2B5EF4-FFF2-40B4-BE49-F238E27FC236}">
                <a16:creationId xmlns:a16="http://schemas.microsoft.com/office/drawing/2014/main" id="{880731D0-A086-EF65-37DC-3A90185FD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87005"/>
            <a:ext cx="2002310" cy="1126299"/>
          </a:xfrm>
          <a:prstGeom prst="rect">
            <a:avLst/>
          </a:prstGeom>
        </p:spPr>
      </p:pic>
      <p:pic>
        <p:nvPicPr>
          <p:cNvPr id="6" name="Picture 5" descr="A plane flying in the sky&#10;&#10;Description automatically generated">
            <a:extLst>
              <a:ext uri="{FF2B5EF4-FFF2-40B4-BE49-F238E27FC236}">
                <a16:creationId xmlns:a16="http://schemas.microsoft.com/office/drawing/2014/main" id="{59F1DCDC-EE67-D6CB-DD4F-B8BC685AD6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657" y="1687005"/>
            <a:ext cx="2002309" cy="112629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71072E5-BD37-EADB-3832-CC99984F8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141506"/>
            <a:ext cx="8595360" cy="5038631"/>
          </a:xfrm>
        </p:spPr>
        <p:txBody>
          <a:bodyPr/>
          <a:lstStyle/>
          <a:p>
            <a:r>
              <a:rPr lang="en-GB" dirty="0"/>
              <a:t>Rotate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Histogram Equalisation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Contrast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D6C0352-7B09-7471-46A5-587EBE0BB853}"/>
              </a:ext>
            </a:extLst>
          </p:cNvPr>
          <p:cNvSpPr/>
          <p:nvPr/>
        </p:nvSpPr>
        <p:spPr>
          <a:xfrm>
            <a:off x="4903397" y="1973913"/>
            <a:ext cx="874059" cy="514561"/>
          </a:xfrm>
          <a:prstGeom prst="rightArrow">
            <a:avLst>
              <a:gd name="adj1" fmla="val 30130"/>
              <a:gd name="adj2" fmla="val 555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pic>
        <p:nvPicPr>
          <p:cNvPr id="10" name="Picture 9" descr="A view of a cloudy sky&#10;&#10;Description automatically generated">
            <a:extLst>
              <a:ext uri="{FF2B5EF4-FFF2-40B4-BE49-F238E27FC236}">
                <a16:creationId xmlns:a16="http://schemas.microsoft.com/office/drawing/2014/main" id="{A6C8627B-8AA2-A8E0-175D-5DF99E5145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655" y="3436181"/>
            <a:ext cx="2002311" cy="1126300"/>
          </a:xfrm>
          <a:prstGeom prst="rect">
            <a:avLst/>
          </a:prstGeom>
        </p:spPr>
      </p:pic>
      <p:pic>
        <p:nvPicPr>
          <p:cNvPr id="12" name="Picture 11" descr="A view of a landscape from an airplane&#10;&#10;Description automatically generated">
            <a:extLst>
              <a:ext uri="{FF2B5EF4-FFF2-40B4-BE49-F238E27FC236}">
                <a16:creationId xmlns:a16="http://schemas.microsoft.com/office/drawing/2014/main" id="{7FFF369A-218C-80C6-A1AE-6C5716D6C2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36179"/>
            <a:ext cx="2002310" cy="1126299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77271B09-D41E-15EA-0537-DAA45946AB0A}"/>
              </a:ext>
            </a:extLst>
          </p:cNvPr>
          <p:cNvSpPr/>
          <p:nvPr/>
        </p:nvSpPr>
        <p:spPr>
          <a:xfrm>
            <a:off x="4903397" y="3764277"/>
            <a:ext cx="874059" cy="514561"/>
          </a:xfrm>
          <a:prstGeom prst="rightArrow">
            <a:avLst>
              <a:gd name="adj1" fmla="val 30130"/>
              <a:gd name="adj2" fmla="val 555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noFill/>
            </a:endParaRPr>
          </a:p>
        </p:txBody>
      </p:sp>
      <p:pic>
        <p:nvPicPr>
          <p:cNvPr id="17" name="Picture 16" descr="A blue sky with clouds and a sun&#10;&#10;Description automatically generated">
            <a:extLst>
              <a:ext uri="{FF2B5EF4-FFF2-40B4-BE49-F238E27FC236}">
                <a16:creationId xmlns:a16="http://schemas.microsoft.com/office/drawing/2014/main" id="{08D600CC-B27C-EAE6-8E9A-9CEFB6FAF1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655" y="5365940"/>
            <a:ext cx="2002311" cy="1126300"/>
          </a:xfrm>
          <a:prstGeom prst="rect">
            <a:avLst/>
          </a:prstGeom>
        </p:spPr>
      </p:pic>
      <p:pic>
        <p:nvPicPr>
          <p:cNvPr id="19" name="Picture 18" descr="A blue sky with clouds and a plane flying in the sky&#10;&#10;Description automatically generated">
            <a:extLst>
              <a:ext uri="{FF2B5EF4-FFF2-40B4-BE49-F238E27FC236}">
                <a16:creationId xmlns:a16="http://schemas.microsoft.com/office/drawing/2014/main" id="{7547C1B6-7C52-FCA6-7475-1F01BB546A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7" y="5365939"/>
            <a:ext cx="2002313" cy="1126300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27C5347C-B303-6EBE-56DB-764979820E13}"/>
              </a:ext>
            </a:extLst>
          </p:cNvPr>
          <p:cNvSpPr/>
          <p:nvPr/>
        </p:nvSpPr>
        <p:spPr>
          <a:xfrm>
            <a:off x="4937586" y="5694631"/>
            <a:ext cx="874059" cy="514561"/>
          </a:xfrm>
          <a:prstGeom prst="rightArrow">
            <a:avLst>
              <a:gd name="adj1" fmla="val 30130"/>
              <a:gd name="adj2" fmla="val 555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noFill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546FA2-AD34-0488-C73A-6A1AD1E54DC0}"/>
              </a:ext>
            </a:extLst>
          </p:cNvPr>
          <p:cNvSpPr txBox="1"/>
          <p:nvPr/>
        </p:nvSpPr>
        <p:spPr>
          <a:xfrm>
            <a:off x="8291876" y="3027679"/>
            <a:ext cx="31307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Minor image modifications outperformed more drastic transformations</a:t>
            </a:r>
          </a:p>
        </p:txBody>
      </p:sp>
    </p:spTree>
    <p:extLst>
      <p:ext uri="{BB962C8B-B14F-4D97-AF65-F5344CB8AC3E}">
        <p14:creationId xmlns:p14="http://schemas.microsoft.com/office/powerpoint/2010/main" val="1669452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D98DE-8783-35B8-B8CE-E1E918738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with Keras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3E8C2-21E8-82E5-213A-8EE160DB7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534886"/>
            <a:ext cx="3270939" cy="4645251"/>
          </a:xfrm>
        </p:spPr>
        <p:txBody>
          <a:bodyPr/>
          <a:lstStyle/>
          <a:p>
            <a:r>
              <a:rPr lang="en-GB" dirty="0"/>
              <a:t>Executes dataset manipulation pipeline, including zoom preprocessing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Small percentage of images fail augmentation </a:t>
            </a:r>
          </a:p>
          <a:p>
            <a:pPr lvl="1"/>
            <a:r>
              <a:rPr lang="en-GB" dirty="0"/>
              <a:t>Error is caught and image is removed from dataset</a:t>
            </a:r>
          </a:p>
          <a:p>
            <a:endParaRPr lang="en-GB" dirty="0"/>
          </a:p>
          <a:p>
            <a:r>
              <a:rPr lang="en-GB" dirty="0"/>
              <a:t>Creates ClearML task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DD8DA9-8C2B-B4FE-E67D-9E633A06A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395" y="1417320"/>
            <a:ext cx="6308117" cy="4220797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CE8668-BA95-EC51-49FA-3E3E7DCDFE84}"/>
              </a:ext>
            </a:extLst>
          </p:cNvPr>
          <p:cNvSpPr txBox="1"/>
          <p:nvPr/>
        </p:nvSpPr>
        <p:spPr>
          <a:xfrm>
            <a:off x="5667289" y="5638117"/>
            <a:ext cx="42663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Console output from dataset manipulation stage of experiment execution</a:t>
            </a:r>
          </a:p>
        </p:txBody>
      </p:sp>
    </p:spTree>
    <p:extLst>
      <p:ext uri="{BB962C8B-B14F-4D97-AF65-F5344CB8AC3E}">
        <p14:creationId xmlns:p14="http://schemas.microsoft.com/office/powerpoint/2010/main" val="1087987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D98DE-8783-35B8-B8CE-E1E918738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with Keras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3E8C2-21E8-82E5-213A-8EE160DB7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140" y="1515292"/>
            <a:ext cx="3270939" cy="4645251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Trains Keras Model with Pure set followed by Augmented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Predicts on Validation</a:t>
            </a:r>
          </a:p>
          <a:p>
            <a:endParaRPr lang="en-GB" dirty="0"/>
          </a:p>
          <a:p>
            <a:r>
              <a:rPr lang="en-GB" dirty="0"/>
              <a:t>Logs Metrics to ClearML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CE8668-BA95-EC51-49FA-3E3E7DCDFE84}"/>
              </a:ext>
            </a:extLst>
          </p:cNvPr>
          <p:cNvSpPr txBox="1"/>
          <p:nvPr/>
        </p:nvSpPr>
        <p:spPr>
          <a:xfrm>
            <a:off x="5693415" y="4885508"/>
            <a:ext cx="42663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Console output from training stage of experiment execution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B966C3-17E4-27E7-1B33-7E5E8FBF0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704" y="1698169"/>
            <a:ext cx="7209946" cy="318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817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D98DE-8783-35B8-B8CE-E1E918738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with Keras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3E8C2-21E8-82E5-213A-8EE160DB7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141" y="1515293"/>
            <a:ext cx="4573959" cy="2125248"/>
          </a:xfrm>
        </p:spPr>
        <p:txBody>
          <a:bodyPr/>
          <a:lstStyle/>
          <a:p>
            <a:r>
              <a:rPr lang="en-GB" dirty="0"/>
              <a:t>Compare Validation Accuracy vs Epoch Graphs with ClearML</a:t>
            </a:r>
          </a:p>
          <a:p>
            <a:pPr lvl="1"/>
            <a:r>
              <a:rPr lang="en-GB" sz="1600" dirty="0"/>
              <a:t>Augmented run converged at earlier epoch with steeper gradient at learning phase</a:t>
            </a:r>
          </a:p>
          <a:p>
            <a:r>
              <a:rPr lang="en-GB" dirty="0"/>
              <a:t>Store Metrics and hyperparameters as ClearML artefacts</a:t>
            </a:r>
          </a:p>
          <a:p>
            <a:pPr marL="274320" lvl="1" indent="0">
              <a:buNone/>
            </a:pPr>
            <a:endParaRPr lang="en-GB" dirty="0"/>
          </a:p>
          <a:p>
            <a:pPr marL="274320" lvl="1" indent="0">
              <a:buNone/>
            </a:pPr>
            <a:endParaRPr lang="en-GB" sz="1600" dirty="0"/>
          </a:p>
          <a:p>
            <a:pPr marL="274320" lvl="1" indent="0">
              <a:buNone/>
            </a:pPr>
            <a:endParaRPr lang="en-GB" dirty="0"/>
          </a:p>
          <a:p>
            <a:endParaRPr lang="en-GB" dirty="0"/>
          </a:p>
          <a:p>
            <a:pPr lvl="1"/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B6C895-1F95-A4B3-4B1A-3769096B7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11" y="1265930"/>
            <a:ext cx="5202101" cy="21283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5C30BF-E0F0-BBBD-E4BF-08FEFCED4147}"/>
              </a:ext>
            </a:extLst>
          </p:cNvPr>
          <p:cNvSpPr txBox="1"/>
          <p:nvPr/>
        </p:nvSpPr>
        <p:spPr>
          <a:xfrm>
            <a:off x="5842748" y="3394320"/>
            <a:ext cx="46556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Augmented Run converged at earlier epoch and learnt with </a:t>
            </a:r>
            <a:r>
              <a:rPr lang="en-GB" sz="1000" dirty="0" err="1"/>
              <a:t>st</a:t>
            </a:r>
            <a:endParaRPr lang="en-GB" sz="1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A4C93D-3BB1-49C6-80AF-49960D596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41" y="4193935"/>
            <a:ext cx="4335562" cy="16006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0FA1596-BE96-27E0-AC7E-E2EC24CB9F2F}"/>
              </a:ext>
            </a:extLst>
          </p:cNvPr>
          <p:cNvSpPr txBox="1"/>
          <p:nvPr/>
        </p:nvSpPr>
        <p:spPr>
          <a:xfrm>
            <a:off x="2151779" y="5794544"/>
            <a:ext cx="1866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Metrics Dictionary Artefact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3EE66CC-BA17-6600-A501-023D69ADE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865" y="3885017"/>
            <a:ext cx="3930192" cy="25430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DE17DF6-0E40-B7ED-5D87-78752E4E4FA4}"/>
              </a:ext>
            </a:extLst>
          </p:cNvPr>
          <p:cNvSpPr txBox="1"/>
          <p:nvPr/>
        </p:nvSpPr>
        <p:spPr>
          <a:xfrm>
            <a:off x="7027572" y="6428082"/>
            <a:ext cx="28738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Hyperparameters Dictionary Artefact</a:t>
            </a:r>
          </a:p>
        </p:txBody>
      </p:sp>
    </p:spTree>
    <p:extLst>
      <p:ext uri="{BB962C8B-B14F-4D97-AF65-F5344CB8AC3E}">
        <p14:creationId xmlns:p14="http://schemas.microsoft.com/office/powerpoint/2010/main" val="1701099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7ED9-AF01-DDD0-8F5E-27ABEFE15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with YOLO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1820B-CD41-8149-E493-95BCFFF1B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3" y="1141506"/>
            <a:ext cx="3832642" cy="5038631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Dataset pipeline excludes zoom pre-processing</a:t>
            </a:r>
          </a:p>
          <a:p>
            <a:endParaRPr lang="en-GB" dirty="0"/>
          </a:p>
          <a:p>
            <a:r>
              <a:rPr lang="en-GB" dirty="0"/>
              <a:t>YOLO does not work with relative paths</a:t>
            </a:r>
          </a:p>
          <a:p>
            <a:endParaRPr lang="en-GB" dirty="0"/>
          </a:p>
          <a:p>
            <a:r>
              <a:rPr lang="en-GB" dirty="0"/>
              <a:t>Creates ClearML task and loads YOLO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CA72B4-A9DC-D6F1-4A57-8E946A877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020" y="634701"/>
            <a:ext cx="5482663" cy="54500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EFBE59-37F6-B089-01F9-A5E8C18CF361}"/>
              </a:ext>
            </a:extLst>
          </p:cNvPr>
          <p:cNvSpPr txBox="1"/>
          <p:nvPr/>
        </p:nvSpPr>
        <p:spPr>
          <a:xfrm>
            <a:off x="6108192" y="6084794"/>
            <a:ext cx="42663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Console output from dataset manipulation stage of YOLO experiment execution</a:t>
            </a:r>
          </a:p>
        </p:txBody>
      </p:sp>
    </p:spTree>
    <p:extLst>
      <p:ext uri="{BB962C8B-B14F-4D97-AF65-F5344CB8AC3E}">
        <p14:creationId xmlns:p14="http://schemas.microsoft.com/office/powerpoint/2010/main" val="3391204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7ED9-AF01-DDD0-8F5E-27ABEFE15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Training with YOLO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1820B-CD41-8149-E493-95BCFFF1B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3" y="1297641"/>
            <a:ext cx="9119256" cy="2131360"/>
          </a:xfrm>
        </p:spPr>
        <p:txBody>
          <a:bodyPr/>
          <a:lstStyle/>
          <a:p>
            <a:r>
              <a:rPr lang="en-GB" dirty="0"/>
              <a:t>YOLO metrics are automatically calculated</a:t>
            </a:r>
          </a:p>
          <a:p>
            <a:pPr lvl="1"/>
            <a:r>
              <a:rPr lang="en-GB" dirty="0"/>
              <a:t>Other than macro average F1 score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143DF2-693E-12B5-43A1-BC1CFCCCD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855" y="2796358"/>
            <a:ext cx="4420268" cy="26014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008BF2-8B4A-EB56-EE1A-1D0C3DB39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757" y="2796359"/>
            <a:ext cx="4656482" cy="26014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0B053D-BB55-C172-E3A8-2F5D94C546CE}"/>
              </a:ext>
            </a:extLst>
          </p:cNvPr>
          <p:cNvSpPr txBox="1"/>
          <p:nvPr/>
        </p:nvSpPr>
        <p:spPr>
          <a:xfrm>
            <a:off x="4025799" y="5397812"/>
            <a:ext cx="35970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Console output from stage of YOLO experiment execution</a:t>
            </a:r>
          </a:p>
        </p:txBody>
      </p:sp>
    </p:spTree>
    <p:extLst>
      <p:ext uri="{BB962C8B-B14F-4D97-AF65-F5344CB8AC3E}">
        <p14:creationId xmlns:p14="http://schemas.microsoft.com/office/powerpoint/2010/main" val="3295273467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256</TotalTime>
  <Words>346</Words>
  <Application>Microsoft Office PowerPoint</Application>
  <PresentationFormat>Widescreen</PresentationFormat>
  <Paragraphs>100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Century Schoolbook</vt:lpstr>
      <vt:lpstr>Wingdings 2</vt:lpstr>
      <vt:lpstr>View</vt:lpstr>
      <vt:lpstr>Custom Design</vt:lpstr>
      <vt:lpstr>Intruder Aircraft Detection</vt:lpstr>
      <vt:lpstr>Dataset Manipulation</vt:lpstr>
      <vt:lpstr>Dataset Manipulation</vt:lpstr>
      <vt:lpstr>Augmentation Examples</vt:lpstr>
      <vt:lpstr>Training with Keras </vt:lpstr>
      <vt:lpstr>Training with Keras </vt:lpstr>
      <vt:lpstr>Training with Keras </vt:lpstr>
      <vt:lpstr>Training with YOLO</vt:lpstr>
      <vt:lpstr>Training with YOLO</vt:lpstr>
      <vt:lpstr>Training with YOLO</vt:lpstr>
      <vt:lpstr>Total number of Experiments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Evans</dc:creator>
  <cp:lastModifiedBy>Tom Evans</cp:lastModifiedBy>
  <cp:revision>3</cp:revision>
  <dcterms:created xsi:type="dcterms:W3CDTF">2024-06-08T20:49:05Z</dcterms:created>
  <dcterms:modified xsi:type="dcterms:W3CDTF">2024-06-12T01:14:55Z</dcterms:modified>
</cp:coreProperties>
</file>

<file path=docProps/thumbnail.jpeg>
</file>